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57" r:id="rId7"/>
    <p:sldId id="262" r:id="rId8"/>
    <p:sldId id="258" r:id="rId9"/>
    <p:sldId id="259" r:id="rId10"/>
    <p:sldId id="263" r:id="rId11"/>
    <p:sldId id="266" r:id="rId12"/>
    <p:sldId id="273" r:id="rId13"/>
    <p:sldId id="271" r:id="rId14"/>
    <p:sldId id="272" r:id="rId15"/>
  </p:sldIdLst>
  <p:sldSz cx="12192000" cy="6858000"/>
  <p:notesSz cx="6797675" cy="992822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CC"/>
    <a:srgbClr val="333333"/>
    <a:srgbClr val="FF0000"/>
    <a:srgbClr val="ED2E38"/>
    <a:srgbClr val="1B7737"/>
    <a:srgbClr val="00995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94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="" xmlns:a16="http://schemas.microsoft.com/office/drawing/2014/main" id="{0476853B-E1A8-847C-0010-C36D2B1760F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99CCCC">
                  <a:lumMod val="65000"/>
                </a:srgbClr>
              </a:gs>
              <a:gs pos="74000">
                <a:srgbClr val="99CCCC"/>
              </a:gs>
              <a:gs pos="83000">
                <a:srgbClr val="99CCCC"/>
              </a:gs>
              <a:gs pos="100000">
                <a:srgbClr val="99CC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5F6A587-F5A8-8C42-90C7-ECB66E4D4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90731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2C1DADD0-0978-28B0-F698-8E3E251BE9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55B651F-C0ED-B00A-3794-0FDF0E8FB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F68C0E86-BE1B-A3C3-9094-6F88ED5BF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1685EB8-10E6-9CB6-ED59-532379DD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9" name="Immagine 8" descr="Immagine che contiene schermata, cerchio, modello, Simmetria&#10;&#10;Descrizione generata automaticamente">
            <a:extLst>
              <a:ext uri="{FF2B5EF4-FFF2-40B4-BE49-F238E27FC236}">
                <a16:creationId xmlns="" xmlns:a16="http://schemas.microsoft.com/office/drawing/2014/main" id="{DEC00DEC-EF16-1EAE-7672-2B86ABFB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537" b="31821"/>
          <a:stretch/>
        </p:blipFill>
        <p:spPr>
          <a:xfrm>
            <a:off x="9603091" y="4241565"/>
            <a:ext cx="2588909" cy="2616436"/>
          </a:xfrm>
          <a:prstGeom prst="rect">
            <a:avLst/>
          </a:prstGeom>
        </p:spPr>
      </p:pic>
      <p:cxnSp>
        <p:nvCxnSpPr>
          <p:cNvPr id="8" name="Connettore diritto 7">
            <a:extLst>
              <a:ext uri="{FF2B5EF4-FFF2-40B4-BE49-F238E27FC236}">
                <a16:creationId xmlns="" xmlns:a16="http://schemas.microsoft.com/office/drawing/2014/main" id="{EE1D54D4-23B5-E0D0-27B3-CFCC4293FD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230594" y="1167351"/>
            <a:ext cx="10961412" cy="391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Immagine 13">
            <a:extLst>
              <a:ext uri="{FF2B5EF4-FFF2-40B4-BE49-F238E27FC236}">
                <a16:creationId xmlns="" xmlns:a16="http://schemas.microsoft.com/office/drawing/2014/main" id="{0B1F7249-7AEA-260A-40AE-AB1FA7F58D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15" y="270476"/>
            <a:ext cx="6927273" cy="8058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3779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830AEAC-6EC9-FFD3-F595-0C3925537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7546322C-8932-84BC-59CD-E6370A124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6860E45F-4660-93F3-EEF8-C0D9654B3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64A2A7E0-038C-2AB3-B561-FB40B977F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97D273B-F371-016E-55C5-EE4E222D2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272772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1974EC0A-9E09-3664-74B0-E5C09EBE1D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820253"/>
            <a:ext cx="2628900" cy="4356710"/>
          </a:xfrm>
        </p:spPr>
        <p:txBody>
          <a:bodyPr vert="eaVert"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57E9EC54-B894-9A30-16B6-C0CD623A94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04956" y="1820253"/>
            <a:ext cx="7367543" cy="435670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1BAD5694-8CD1-B377-07AD-161195FE6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1D65F8D-4686-4A15-CB67-FF7C27710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226E892-D189-A6F1-84C5-0791ECFC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51371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D21D13E5-613F-9973-1792-C3110418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594" y="365125"/>
            <a:ext cx="1012320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DF85F6C-13BE-220E-81E6-2715949AB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6019A1A1-6EA1-8560-D9EA-49B2489F4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0D422E0E-73F7-8821-BA7C-D94B8CC33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0FA23E48-D9D1-F0BB-56E4-1D6979E3C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10405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F0B77BE-D547-D676-A38E-F9F310EE9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99CCCC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A1B68208-BDB8-15E4-9681-3E4CD4026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F21914D1-81B9-D981-69DA-ACF78C896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B1A6F62C-BB0E-D54C-B5E2-4A3684A5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5C5DE79-A6E5-02C1-90D2-AEB26F0D7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26495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B74595-721B-2FB7-E361-5C7778555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FCF22375-C756-BAD7-2F27-35DCAF219B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56899685-39E5-0FFE-24EF-DCE2AB12E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7A39A758-4533-F5CB-6E23-7A3E73283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E73A5B76-C545-CD4E-A4AE-C922899D1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6CE1E3BF-A897-4439-D7A0-7FF209514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27834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4E39C4B-DFC1-5534-E966-1ECA964E1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502" y="365125"/>
            <a:ext cx="10141885" cy="1325563"/>
          </a:xfr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10017F15-1AAD-BFC1-B24A-EB76AD61C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11707"/>
            <a:ext cx="5160963" cy="693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2FACCE9C-1A16-960D-2064-60C679E300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26093"/>
            <a:ext cx="5157787" cy="3563570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2A4CB400-D7C1-FAB8-C5C3-8BFE072E87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11707"/>
            <a:ext cx="5183188" cy="693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EA46E85C-90DE-4363-A82E-9DC93A8F44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26093"/>
            <a:ext cx="5183188" cy="3563570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AD8336B4-FCCF-7583-C071-733FA1DD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AF31237D-142B-29CF-8E72-2212D712E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2047253C-79BD-1CB4-CE1A-1DCEE9B2D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91658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05268B3-C19F-6A43-412B-0955553D7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132160D6-4CA7-27A2-8FE8-D84D7FF85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3670F4D1-D606-9CA3-DADA-FB82DD6E7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45D1C9A9-5D8A-97EC-B718-3B8960B3E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83120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24917C00-16B2-AA70-C115-3013A0BF5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52BFEE93-4408-282A-E154-F2E729C4F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44C10801-D5DF-C05C-8B9F-7DEA69E1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6471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C60C741-D274-97F0-199F-67600E97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86071"/>
            <a:ext cx="3932237" cy="1407920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99CCCC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F938EEDB-92F3-3EA6-D1E0-02D058DEC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86071"/>
            <a:ext cx="6172200" cy="40749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C0B68943-4D0B-AA23-5D99-2E42C5967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73038"/>
            <a:ext cx="3932237" cy="259594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54D6C81C-76A1-303D-1806-4D30B04AE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563A1234-E914-6CC3-061D-BC7662D4A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B941B3AE-50F0-3AFA-CC2E-DAA538593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820911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F5FA4D1-C906-C1F4-40AB-B9E507CC3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772761"/>
            <a:ext cx="3932237" cy="1363546"/>
          </a:xfrm>
        </p:spPr>
        <p:txBody>
          <a:bodyPr anchor="b"/>
          <a:lstStyle>
            <a:lvl1pPr>
              <a:defRPr sz="2800">
                <a:solidFill>
                  <a:srgbClr val="99CCCC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C6429CDD-8D9C-3DF2-6FA6-C0082569A6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72761"/>
            <a:ext cx="6172200" cy="408828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B90134CA-1655-7432-1907-99D4A632C4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13219"/>
            <a:ext cx="3932237" cy="265576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7EEB065F-6643-93B1-801F-D1D400E6A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8DB4B57A-B357-CFFE-710C-E0BC9F4AB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0957819E-04A0-0D38-C324-69FCA7BBD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9594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CC">
                <a:lumMod val="65000"/>
              </a:srgbClr>
            </a:gs>
            <a:gs pos="100000">
              <a:srgbClr val="99CCCC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="" xmlns:a16="http://schemas.microsoft.com/office/drawing/2014/main" id="{73422C89-9465-8B53-918E-EDA980B700E0}"/>
              </a:ext>
            </a:extLst>
          </p:cNvPr>
          <p:cNvSpPr/>
          <p:nvPr userDrawn="1"/>
        </p:nvSpPr>
        <p:spPr>
          <a:xfrm>
            <a:off x="0" y="1690688"/>
            <a:ext cx="12192000" cy="459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EBF2CF04-FC59-7B2E-CF22-0D5DD824D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594" y="365125"/>
            <a:ext cx="1012320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1E3A56AB-D50F-ABBC-F9FD-A160AF470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0594" y="1825625"/>
            <a:ext cx="1012320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7FE543D-A438-A20F-A970-108D41D0E5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265C3A7-E6A0-440C-8C1B-47C3618CC6E7}" type="datetimeFigureOut">
              <a:rPr lang="it-IT" smtClean="0"/>
              <a:pPr/>
              <a:t>07/04/2026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E1852BFE-E556-EC61-15F5-323EE6BAD0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44635153-1653-44F9-FAC6-DF766CF2A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2F6578-A0DB-4991-9C0D-C04022F40E34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3D2212D9-0F6E-C830-18D1-E883A392816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081"/>
          <a:stretch/>
        </p:blipFill>
        <p:spPr>
          <a:xfrm>
            <a:off x="267315" y="270476"/>
            <a:ext cx="894913" cy="8058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477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3333">
                <a:lumMod val="67000"/>
              </a:srgbClr>
            </a:gs>
            <a:gs pos="100000">
              <a:srgbClr val="33333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793B9BA-ABB8-5003-74E8-8D9924A368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91491"/>
            <a:ext cx="9144000" cy="1637973"/>
          </a:xfrm>
        </p:spPr>
        <p:txBody>
          <a:bodyPr>
            <a:normAutofit fontScale="90000"/>
          </a:bodyPr>
          <a:lstStyle/>
          <a:p>
            <a:r>
              <a:rPr lang="it-IT" sz="4000" b="1" dirty="0" smtClean="0"/>
              <a:t>“</a:t>
            </a:r>
            <a:r>
              <a:rPr lang="it-IT" sz="4000" b="1" dirty="0" err="1" smtClean="0"/>
              <a:t>Near</a:t>
            </a:r>
            <a:r>
              <a:rPr lang="it-IT" sz="4000" b="1" dirty="0" smtClean="0"/>
              <a:t> miss e standard internazionali: cosa cambia con il D.L. 159/2025”</a:t>
            </a:r>
            <a:endParaRPr lang="it-IT" sz="40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F322C3FF-2D09-A303-5510-57F5816C3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133865"/>
          </a:xfrm>
        </p:spPr>
        <p:txBody>
          <a:bodyPr>
            <a:normAutofit/>
          </a:bodyPr>
          <a:lstStyle/>
          <a:p>
            <a:r>
              <a:rPr lang="it-IT" sz="3600" dirty="0" smtClean="0"/>
              <a:t>Mancati infortuni: il punto di vista degli organi di controllo</a:t>
            </a:r>
          </a:p>
          <a:p>
            <a:endParaRPr lang="it-IT" sz="3600" dirty="0" smtClean="0"/>
          </a:p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6297284" y="5219783"/>
            <a:ext cx="265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2400" dirty="0" smtClean="0">
                <a:solidFill>
                  <a:schemeClr val="bg1"/>
                </a:solidFill>
              </a:rPr>
              <a:t>Vincenzo </a:t>
            </a:r>
            <a:r>
              <a:rPr lang="it-IT" sz="2400" dirty="0" err="1" smtClean="0">
                <a:solidFill>
                  <a:schemeClr val="bg1"/>
                </a:solidFill>
              </a:rPr>
              <a:t>D’Elia</a:t>
            </a:r>
            <a:endParaRPr lang="it-IT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2325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Mancato infortunio: esempio 2</a:t>
            </a:r>
            <a:endParaRPr lang="it-IT" dirty="0"/>
          </a:p>
        </p:txBody>
      </p:sp>
      <p:pic>
        <p:nvPicPr>
          <p:cNvPr id="4" name="Picture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3199" y="1700155"/>
            <a:ext cx="8159241" cy="45539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dirty="0" smtClean="0"/>
              <a:t>Il TEAM della sicurezza aziendale (ad es. D.L. o suo delegato, RSPP, RLS …) deve analizzare quanto accaduto: </a:t>
            </a:r>
          </a:p>
          <a:p>
            <a:pPr marL="514350" indent="-514350">
              <a:buAutoNum type="arabicPeriod"/>
            </a:pPr>
            <a:r>
              <a:rPr lang="it-IT" dirty="0" smtClean="0"/>
              <a:t>fattore </a:t>
            </a:r>
            <a:r>
              <a:rPr lang="it-IT" dirty="0" smtClean="0"/>
              <a:t>umano (eccesso di sicurezza? Necessità di formazione specifica sull’utilizzo dell’attrezzatura? …);</a:t>
            </a:r>
          </a:p>
          <a:p>
            <a:pPr marL="514350" indent="-514350">
              <a:buAutoNum type="arabicPeriod"/>
            </a:pPr>
            <a:r>
              <a:rPr lang="it-IT" dirty="0" smtClean="0"/>
              <a:t>macchina </a:t>
            </a:r>
            <a:r>
              <a:rPr lang="it-IT" dirty="0" smtClean="0"/>
              <a:t>a norma?</a:t>
            </a:r>
          </a:p>
          <a:p>
            <a:pPr marL="514350" indent="-514350">
              <a:buAutoNum type="arabicPeriod"/>
            </a:pPr>
            <a:r>
              <a:rPr lang="it-IT" dirty="0" smtClean="0"/>
              <a:t>idonea </a:t>
            </a:r>
            <a:r>
              <a:rPr lang="it-IT" dirty="0" smtClean="0"/>
              <a:t>manutenzione?</a:t>
            </a:r>
          </a:p>
          <a:p>
            <a:pPr marL="514350" indent="-514350">
              <a:buAutoNum type="arabicPeriod"/>
            </a:pPr>
            <a:r>
              <a:rPr lang="it-IT" dirty="0" smtClean="0"/>
              <a:t>necessità </a:t>
            </a:r>
            <a:r>
              <a:rPr lang="it-IT" dirty="0" smtClean="0"/>
              <a:t>di una revisione della procedura in essere?</a:t>
            </a:r>
          </a:p>
          <a:p>
            <a:pPr marL="514350" indent="-514350">
              <a:buAutoNum type="arabicPeriod"/>
            </a:pPr>
            <a:r>
              <a:rPr lang="it-IT" dirty="0" smtClean="0"/>
              <a:t> </a:t>
            </a:r>
            <a:r>
              <a:rPr lang="it-IT" dirty="0" err="1" smtClean="0"/>
              <a:t>……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Se </a:t>
            </a:r>
            <a:r>
              <a:rPr lang="it-IT" dirty="0" smtClean="0"/>
              <a:t>domani avessimo un infortunio grave con modalità analoghe, quale sarebbe la posizione delle figure di garanzia in azienda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230594" y="365125"/>
            <a:ext cx="10123206" cy="1325563"/>
          </a:xfrm>
        </p:spPr>
        <p:txBody>
          <a:bodyPr/>
          <a:lstStyle/>
          <a:p>
            <a:pPr algn="ctr"/>
            <a:r>
              <a:rPr lang="it-IT" dirty="0" smtClean="0"/>
              <a:t>Mancato infortunio: esempio 2</a:t>
            </a:r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PIRAMIDE </a:t>
            </a:r>
            <a:r>
              <a:rPr lang="it-IT" dirty="0" err="1" smtClean="0"/>
              <a:t>DI</a:t>
            </a:r>
            <a:r>
              <a:rPr lang="it-IT" dirty="0" smtClean="0"/>
              <a:t> HEINRICH - BIRD</a:t>
            </a:r>
            <a:endParaRPr lang="it-IT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428" y="1724549"/>
            <a:ext cx="2867025" cy="1724025"/>
          </a:xfrm>
          <a:prstGeom prst="rect">
            <a:avLst/>
          </a:prstGeom>
          <a:noFill/>
          <a:ln w="2095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7880456" y="1940944"/>
            <a:ext cx="3523665" cy="37761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3702" y="2725947"/>
            <a:ext cx="3466246" cy="287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18536" y="3441312"/>
            <a:ext cx="751073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/>
              <a:t>La piramide di </a:t>
            </a:r>
            <a:r>
              <a:rPr lang="it-IT" sz="1600" dirty="0" err="1" smtClean="0"/>
              <a:t>Heinrich</a:t>
            </a:r>
            <a:r>
              <a:rPr lang="it-IT" sz="1600" dirty="0" smtClean="0"/>
              <a:t> </a:t>
            </a:r>
            <a:r>
              <a:rPr lang="it-IT" sz="1600" b="1" dirty="0" smtClean="0"/>
              <a:t>è una teoria sulla sicurezza sul lavoro</a:t>
            </a:r>
            <a:r>
              <a:rPr lang="it-IT" sz="1600" dirty="0" smtClean="0"/>
              <a:t> formulata nel 1931, da </a:t>
            </a:r>
            <a:r>
              <a:rPr lang="it-IT" sz="1600" dirty="0" err="1" smtClean="0"/>
              <a:t>H.W.</a:t>
            </a:r>
            <a:r>
              <a:rPr lang="it-IT" sz="1600" dirty="0" smtClean="0"/>
              <a:t> </a:t>
            </a:r>
            <a:r>
              <a:rPr lang="it-IT" sz="1600" dirty="0" err="1" smtClean="0"/>
              <a:t>Heinrich</a:t>
            </a:r>
            <a:r>
              <a:rPr lang="it-IT" sz="1600" dirty="0" smtClean="0"/>
              <a:t> appunto, che illustra la relazione tra incidenti gravi, infortuni minori e mancati infortuni</a:t>
            </a:r>
            <a:r>
              <a:rPr lang="it-IT" sz="1600" dirty="0" smtClean="0"/>
              <a:t>. Modificata da Frank </a:t>
            </a:r>
            <a:r>
              <a:rPr lang="it-IT" sz="1600" dirty="0" smtClean="0"/>
              <a:t>E. </a:t>
            </a:r>
            <a:r>
              <a:rPr lang="it-IT" sz="1600" dirty="0" err="1" smtClean="0"/>
              <a:t>Bird</a:t>
            </a:r>
            <a:r>
              <a:rPr lang="it-IT" sz="1600" dirty="0" smtClean="0"/>
              <a:t> nel </a:t>
            </a:r>
            <a:r>
              <a:rPr lang="it-IT" sz="1600" dirty="0" smtClean="0"/>
              <a:t>1966.</a:t>
            </a:r>
          </a:p>
          <a:p>
            <a:r>
              <a:rPr lang="it-IT" sz="1600" dirty="0" smtClean="0"/>
              <a:t>Evidenzia </a:t>
            </a:r>
            <a:r>
              <a:rPr lang="it-IT" sz="1600" dirty="0" smtClean="0"/>
              <a:t>che </a:t>
            </a:r>
            <a:r>
              <a:rPr lang="it-IT" sz="1600" b="1" dirty="0" smtClean="0"/>
              <a:t>riducendo alla base il numero di "quasi </a:t>
            </a:r>
            <a:r>
              <a:rPr lang="it-IT" sz="1600" b="1" dirty="0" smtClean="0"/>
              <a:t>infortuni", </a:t>
            </a:r>
            <a:r>
              <a:rPr lang="it-IT" sz="1600" b="1" dirty="0" smtClean="0"/>
              <a:t>si riduce proporzionalmente la probabilità di infortuni gravi o mortali al </a:t>
            </a:r>
            <a:r>
              <a:rPr lang="it-IT" sz="1600" b="1" dirty="0" smtClean="0"/>
              <a:t>vertice.</a:t>
            </a:r>
          </a:p>
          <a:p>
            <a:r>
              <a:rPr lang="it-IT" sz="1600" dirty="0" smtClean="0"/>
              <a:t>Questa piramide è un pilastro della </a:t>
            </a:r>
            <a:r>
              <a:rPr lang="it-IT" sz="1600" b="1" dirty="0" smtClean="0">
                <a:solidFill>
                  <a:srgbClr val="00B050"/>
                </a:solidFill>
              </a:rPr>
              <a:t>sicurezza basata sul comportamento </a:t>
            </a:r>
            <a:r>
              <a:rPr lang="it-IT" sz="1600" dirty="0" smtClean="0"/>
              <a:t>(</a:t>
            </a:r>
            <a:r>
              <a:rPr lang="it-IT" sz="1600" b="1" dirty="0" err="1" smtClean="0"/>
              <a:t>Behaviour-Based</a:t>
            </a:r>
            <a:r>
              <a:rPr lang="it-IT" sz="1600" b="1" dirty="0" smtClean="0"/>
              <a:t> </a:t>
            </a:r>
            <a:r>
              <a:rPr lang="it-IT" sz="1600" b="1" dirty="0" err="1" smtClean="0"/>
              <a:t>Safety</a:t>
            </a:r>
            <a:r>
              <a:rPr lang="it-IT" sz="1600" b="1" dirty="0" smtClean="0"/>
              <a:t> o BBS</a:t>
            </a:r>
            <a:r>
              <a:rPr lang="it-IT" sz="1600" dirty="0" smtClean="0"/>
              <a:t>) il cui obiettivo è spostare l’attenzione dagli infortuni gravi alla gestione proattiva dei “Quasi incidenti”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56473" y="391004"/>
            <a:ext cx="10123206" cy="1084113"/>
          </a:xfrm>
        </p:spPr>
        <p:txBody>
          <a:bodyPr>
            <a:normAutofit/>
          </a:bodyPr>
          <a:lstStyle/>
          <a:p>
            <a:pPr algn="ctr"/>
            <a:r>
              <a:rPr lang="it-IT" sz="3600" dirty="0" smtClean="0"/>
              <a:t>ALCUNE ULTERIORI CONSIDERAZIONI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dirty="0" smtClean="0"/>
              <a:t>Il significato eccessivamente rassicurante che si attribuisce alla parola </a:t>
            </a:r>
            <a:r>
              <a:rPr lang="it-IT" b="1" dirty="0" smtClean="0"/>
              <a:t>“a norma”.</a:t>
            </a:r>
          </a:p>
          <a:p>
            <a:pPr marL="0" indent="0" algn="just">
              <a:buNone/>
            </a:pPr>
            <a:r>
              <a:rPr lang="it-IT" dirty="0" smtClean="0"/>
              <a:t>Una macchina o una attrezzatura possono essere a norma ma un processo dinamico come quello che deve garantire la sicurezza sul lavoro deve tenere conto </a:t>
            </a:r>
            <a:r>
              <a:rPr lang="it-IT" dirty="0" smtClean="0"/>
              <a:t>di tutti gli eventi.</a:t>
            </a:r>
          </a:p>
          <a:p>
            <a:pPr marL="0" indent="0" algn="just">
              <a:buNone/>
            </a:pPr>
            <a:r>
              <a:rPr lang="it-IT" dirty="0" smtClean="0"/>
              <a:t>I </a:t>
            </a:r>
            <a:r>
              <a:rPr lang="it-IT" dirty="0" smtClean="0"/>
              <a:t>piccoli </a:t>
            </a:r>
            <a:r>
              <a:rPr lang="it-IT" dirty="0" smtClean="0"/>
              <a:t>cambiamenti del lavoro e delle mansioni </a:t>
            </a:r>
            <a:r>
              <a:rPr lang="it-IT" dirty="0" smtClean="0"/>
              <a:t>richiedono </a:t>
            </a:r>
            <a:r>
              <a:rPr lang="it-IT" dirty="0" smtClean="0"/>
              <a:t>una continua supervisione ed un continuo riassestamento che </a:t>
            </a:r>
            <a:r>
              <a:rPr lang="it-IT" dirty="0" smtClean="0"/>
              <a:t>necessitano di rimodulazione </a:t>
            </a:r>
            <a:r>
              <a:rPr lang="it-IT" dirty="0" smtClean="0"/>
              <a:t>delle procedure e delle modalità operative affinché il rischio sia realmente sotto controllo (si pensi ad es. alle tematiche ergonomiche</a:t>
            </a:r>
            <a:r>
              <a:rPr lang="it-IT" dirty="0" smtClean="0"/>
              <a:t>).</a:t>
            </a:r>
            <a:endParaRPr lang="it-I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Poche aziende attivano il processo di registrazione ed analisi dopo un infortunio lieve (già previsto dalla legge), pochissime hanno un sistema di monitoraggio dei </a:t>
            </a:r>
            <a:r>
              <a:rPr lang="it-IT" dirty="0" smtClean="0"/>
              <a:t>“</a:t>
            </a:r>
            <a:r>
              <a:rPr lang="it-IT" dirty="0" err="1" smtClean="0"/>
              <a:t>near</a:t>
            </a:r>
            <a:r>
              <a:rPr lang="it-IT" dirty="0" smtClean="0"/>
              <a:t> miss”.</a:t>
            </a: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Abitualmente nelle inchieste per infortunio ci viene chiesto se quell’infortunio si sarebbe potuto evitare: ebbene, tra i fattori che avrebbero potuto impedire l’infortunio va probabilmente annoverata, anche se in via indiretta, l’assenza di azioni di miglioramento (e quindi l’inerzia organizzativa) nel caso di pregressi infortuni mancati, o lievi, occorsi con analoga dinamica e modalità.</a:t>
            </a:r>
            <a:endParaRPr lang="it-IT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1382994" y="517525"/>
            <a:ext cx="10123206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ALCUNE ULTERIORI CONSIDERAZIONI</a:t>
            </a:r>
            <a:endParaRPr kumimoji="0" lang="it-IT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2884" y="1293962"/>
            <a:ext cx="10363200" cy="862642"/>
          </a:xfrm>
        </p:spPr>
        <p:txBody>
          <a:bodyPr>
            <a:normAutofit fontScale="90000"/>
          </a:bodyPr>
          <a:lstStyle/>
          <a:p>
            <a:r>
              <a:rPr lang="it-IT" sz="5300" dirty="0" smtClean="0">
                <a:solidFill>
                  <a:schemeClr val="tx1"/>
                </a:solidFill>
              </a:rPr>
              <a:t>Definizione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21624" y="2827415"/>
            <a:ext cx="8187538" cy="3418110"/>
          </a:xfrm>
        </p:spPr>
        <p:txBody>
          <a:bodyPr>
            <a:noAutofit/>
          </a:bodyPr>
          <a:lstStyle/>
          <a:p>
            <a:pPr algn="just"/>
            <a:r>
              <a:rPr lang="it-IT" sz="2800" u="sng" dirty="0" smtClean="0">
                <a:solidFill>
                  <a:schemeClr val="tx1"/>
                </a:solidFill>
              </a:rPr>
              <a:t>Incidente</a:t>
            </a:r>
            <a:r>
              <a:rPr lang="it-IT" sz="2800" dirty="0" smtClean="0">
                <a:solidFill>
                  <a:schemeClr val="tx1"/>
                </a:solidFill>
              </a:rPr>
              <a:t> – evento </a:t>
            </a:r>
            <a:r>
              <a:rPr lang="it-IT" sz="2800" u="sng" dirty="0" smtClean="0">
                <a:solidFill>
                  <a:schemeClr val="tx1"/>
                </a:solidFill>
              </a:rPr>
              <a:t>derivante da un lavoro </a:t>
            </a:r>
            <a:r>
              <a:rPr lang="it-IT" sz="2800" dirty="0" smtClean="0">
                <a:solidFill>
                  <a:schemeClr val="tx1"/>
                </a:solidFill>
              </a:rPr>
              <a:t>o che ha origine nel corso di un lavoro, </a:t>
            </a:r>
            <a:r>
              <a:rPr lang="it-IT" sz="2800" u="sng" dirty="0" smtClean="0">
                <a:solidFill>
                  <a:schemeClr val="tx1"/>
                </a:solidFill>
              </a:rPr>
              <a:t>che non causa una  lesione</a:t>
            </a:r>
            <a:r>
              <a:rPr lang="it-IT" sz="2800" dirty="0" smtClean="0">
                <a:solidFill>
                  <a:schemeClr val="tx1"/>
                </a:solidFill>
              </a:rPr>
              <a:t> o una malattia </a:t>
            </a:r>
            <a:r>
              <a:rPr lang="it-IT" sz="2800" u="sng" dirty="0" smtClean="0">
                <a:solidFill>
                  <a:schemeClr val="tx1"/>
                </a:solidFill>
              </a:rPr>
              <a:t>ma con il potenziale per farlo</a:t>
            </a:r>
            <a:r>
              <a:rPr lang="it-IT" sz="2800" dirty="0" smtClean="0">
                <a:solidFill>
                  <a:schemeClr val="tx1"/>
                </a:solidFill>
              </a:rPr>
              <a:t>, può essere descritto come «</a:t>
            </a:r>
            <a:r>
              <a:rPr lang="it-IT" sz="2800" b="1" dirty="0" smtClean="0">
                <a:solidFill>
                  <a:schemeClr val="tx1"/>
                </a:solidFill>
              </a:rPr>
              <a:t>mancato infortunio</a:t>
            </a:r>
            <a:r>
              <a:rPr lang="it-IT" sz="2800" dirty="0" smtClean="0">
                <a:solidFill>
                  <a:schemeClr val="tx1"/>
                </a:solidFill>
              </a:rPr>
              <a:t>», «</a:t>
            </a:r>
            <a:r>
              <a:rPr lang="it-IT" sz="2800" b="1" dirty="0" err="1" smtClean="0">
                <a:solidFill>
                  <a:schemeClr val="tx1"/>
                </a:solidFill>
              </a:rPr>
              <a:t>near</a:t>
            </a:r>
            <a:r>
              <a:rPr lang="it-IT" sz="2800" b="1" dirty="0" smtClean="0">
                <a:solidFill>
                  <a:schemeClr val="tx1"/>
                </a:solidFill>
              </a:rPr>
              <a:t> miss</a:t>
            </a:r>
            <a:r>
              <a:rPr lang="it-IT" sz="2800" dirty="0" smtClean="0">
                <a:solidFill>
                  <a:schemeClr val="tx1"/>
                </a:solidFill>
              </a:rPr>
              <a:t>», «</a:t>
            </a:r>
            <a:r>
              <a:rPr lang="it-IT" sz="2800" dirty="0" err="1" smtClean="0">
                <a:solidFill>
                  <a:schemeClr val="tx1"/>
                </a:solidFill>
              </a:rPr>
              <a:t>near</a:t>
            </a:r>
            <a:r>
              <a:rPr lang="it-IT" sz="2800" dirty="0" smtClean="0">
                <a:solidFill>
                  <a:schemeClr val="tx1"/>
                </a:solidFill>
              </a:rPr>
              <a:t> hit» o «</a:t>
            </a:r>
            <a:r>
              <a:rPr lang="it-IT" sz="2800" b="1" dirty="0" err="1" smtClean="0">
                <a:solidFill>
                  <a:schemeClr val="tx1"/>
                </a:solidFill>
              </a:rPr>
              <a:t>close</a:t>
            </a:r>
            <a:r>
              <a:rPr lang="it-IT" sz="2800" b="1" dirty="0" smtClean="0">
                <a:solidFill>
                  <a:schemeClr val="tx1"/>
                </a:solidFill>
              </a:rPr>
              <a:t> call</a:t>
            </a:r>
            <a:r>
              <a:rPr lang="it-IT" sz="2800" dirty="0" smtClean="0">
                <a:solidFill>
                  <a:schemeClr val="tx1"/>
                </a:solidFill>
              </a:rPr>
              <a:t>».  </a:t>
            </a:r>
          </a:p>
          <a:p>
            <a:pPr algn="just"/>
            <a:r>
              <a:rPr lang="it-IT" sz="2800" dirty="0" smtClean="0">
                <a:solidFill>
                  <a:schemeClr val="tx1"/>
                </a:solidFill>
              </a:rPr>
              <a:t>Nel caso in cui si verificassero delle lesioni si realizzerebbe </a:t>
            </a:r>
            <a:r>
              <a:rPr lang="it-IT" sz="2800" dirty="0" smtClean="0">
                <a:solidFill>
                  <a:schemeClr val="tx1"/>
                </a:solidFill>
              </a:rPr>
              <a:t>l’infortunio.</a:t>
            </a:r>
            <a:endParaRPr lang="it-IT" sz="2800" dirty="0" smtClean="0">
              <a:solidFill>
                <a:schemeClr val="tx1"/>
              </a:solidFill>
            </a:endParaRPr>
          </a:p>
          <a:p>
            <a:endParaRPr lang="it-IT" sz="2800" dirty="0" smtClean="0">
              <a:solidFill>
                <a:schemeClr val="tx1"/>
              </a:solidFill>
            </a:endParaRPr>
          </a:p>
          <a:p>
            <a:endParaRPr lang="it-IT" sz="2800" dirty="0" smtClean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755692" y="2240082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 UNI ISO 45001: 2023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660" y="2380890"/>
            <a:ext cx="2905264" cy="3243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14489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28715" y="1772816"/>
            <a:ext cx="10972800" cy="490066"/>
          </a:xfrm>
        </p:spPr>
        <p:txBody>
          <a:bodyPr>
            <a:normAutofit fontScale="90000"/>
          </a:bodyPr>
          <a:lstStyle/>
          <a:p>
            <a:r>
              <a:rPr lang="it-IT" sz="2200" dirty="0" smtClean="0">
                <a:solidFill>
                  <a:schemeClr val="tx1"/>
                </a:solidFill>
              </a:rPr>
              <a:t/>
            </a:r>
            <a:br>
              <a:rPr lang="it-IT" sz="2200" dirty="0" smtClean="0">
                <a:solidFill>
                  <a:schemeClr val="tx1"/>
                </a:solidFill>
              </a:rPr>
            </a:br>
            <a:r>
              <a:rPr lang="it-IT" sz="2200" dirty="0" smtClean="0">
                <a:solidFill>
                  <a:schemeClr val="tx1"/>
                </a:solidFill>
              </a:rPr>
              <a:t/>
            </a:r>
            <a:br>
              <a:rPr lang="it-IT" sz="2200" dirty="0" smtClean="0">
                <a:solidFill>
                  <a:schemeClr val="tx1"/>
                </a:solidFill>
              </a:rPr>
            </a:br>
            <a:r>
              <a:rPr lang="it-IT" sz="2200" dirty="0" smtClean="0">
                <a:solidFill>
                  <a:schemeClr val="tx1"/>
                </a:solidFill>
              </a:rPr>
              <a:t>Esempio: Martello appoggiato in bilico al di sopra dell’altezza dell’uomo</a:t>
            </a:r>
            <a:r>
              <a:rPr lang="it-IT" sz="2200" dirty="0" smtClean="0"/>
              <a:t>.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03" y="2264812"/>
            <a:ext cx="9082925" cy="3715741"/>
          </a:xfrm>
        </p:spPr>
      </p:pic>
      <p:sp>
        <p:nvSpPr>
          <p:cNvPr id="9" name="Ovale 8"/>
          <p:cNvSpPr/>
          <p:nvPr/>
        </p:nvSpPr>
        <p:spPr>
          <a:xfrm>
            <a:off x="4517538" y="2887078"/>
            <a:ext cx="1632181" cy="57606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70687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8" y="1844824"/>
            <a:ext cx="9065391" cy="4305210"/>
          </a:xfrm>
        </p:spPr>
      </p:pic>
    </p:spTree>
    <p:extLst>
      <p:ext uri="{BB962C8B-B14F-4D97-AF65-F5344CB8AC3E}">
        <p14:creationId xmlns="" xmlns:p14="http://schemas.microsoft.com/office/powerpoint/2010/main" val="1770765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2" y="1628800"/>
            <a:ext cx="6393317" cy="4525963"/>
          </a:xfrm>
        </p:spPr>
      </p:pic>
      <p:sp>
        <p:nvSpPr>
          <p:cNvPr id="6" name="Rettangolo 5"/>
          <p:cNvSpPr/>
          <p:nvPr/>
        </p:nvSpPr>
        <p:spPr>
          <a:xfrm>
            <a:off x="7364282" y="234718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it-IT" dirty="0" smtClean="0">
                <a:solidFill>
                  <a:srgbClr val="FF0000"/>
                </a:solidFill>
              </a:rPr>
              <a:t>“Per fortuna: non è successo niente</a:t>
            </a:r>
            <a:r>
              <a:rPr lang="it-IT" dirty="0" smtClean="0">
                <a:solidFill>
                  <a:srgbClr val="FF0000"/>
                </a:solidFill>
              </a:rPr>
              <a:t>!”</a:t>
            </a:r>
          </a:p>
        </p:txBody>
      </p:sp>
      <p:sp>
        <p:nvSpPr>
          <p:cNvPr id="7" name="? 6">
            <a:hlinkClick r:id="" action="ppaction://noaction" highlightClick="1"/>
          </p:cNvPr>
          <p:cNvSpPr/>
          <p:nvPr/>
        </p:nvSpPr>
        <p:spPr>
          <a:xfrm>
            <a:off x="8928339" y="2932981"/>
            <a:ext cx="646981" cy="552091"/>
          </a:xfrm>
          <a:prstGeom prst="actionButtonHelp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7"/>
          <p:cNvSpPr/>
          <p:nvPr/>
        </p:nvSpPr>
        <p:spPr>
          <a:xfrm rot="10800000">
            <a:off x="5292254" y="3130991"/>
            <a:ext cx="2747864" cy="17157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7317140" y="4229439"/>
            <a:ext cx="4320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segnalazione del mancato infortunio </a:t>
            </a:r>
            <a:r>
              <a:rPr lang="it-IT" dirty="0" smtClean="0"/>
              <a:t>è fondamentale per analizzare e individuare le </a:t>
            </a:r>
            <a:r>
              <a:rPr lang="it-IT" dirty="0" smtClean="0"/>
              <a:t>criticità che hanno portato al </a:t>
            </a:r>
            <a:r>
              <a:rPr lang="it-IT" dirty="0" smtClean="0"/>
              <a:t>“</a:t>
            </a:r>
            <a:r>
              <a:rPr lang="it-IT" dirty="0" err="1" smtClean="0"/>
              <a:t>near</a:t>
            </a:r>
            <a:r>
              <a:rPr lang="it-IT" dirty="0" smtClean="0"/>
              <a:t> miss”, </a:t>
            </a:r>
            <a:r>
              <a:rPr lang="it-IT" dirty="0" smtClean="0"/>
              <a:t>ovvero le cause della situazione pericolosa, dell’incidente nonché delle eventuali azioni pericolose condotte. 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509651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38368AA-CB21-C4E2-4F54-B585BC03F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VALUTAZIONE DEI RISCHI (art. 28 D.Lgs. 81/08)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ECF61AA-F3DE-19D4-CDD1-800AFBA5B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L’art. 28 del D.Lgs. 81/08  ci dice che la valutazione dei rischi deve riguardare tutti i rischi per la sicurezza e la salute dei lavoratori.</a:t>
            </a:r>
          </a:p>
          <a:p>
            <a:pPr marL="0" indent="0" algn="just">
              <a:buNone/>
            </a:pPr>
            <a:r>
              <a:rPr lang="it-IT" dirty="0" smtClean="0">
                <a:solidFill>
                  <a:schemeClr val="tx1"/>
                </a:solidFill>
              </a:rPr>
              <a:t>Tuttavia quando si analizzano e si valutano i rischi ci si sofferma sull’attività e l’operatività aziendale, si verificano i rischi legati all’ambiente di lavoro, alle singole mansioni, alla organizzazione del lavoro.</a:t>
            </a:r>
          </a:p>
          <a:p>
            <a:pPr marL="0" indent="0" algn="just">
              <a:buNone/>
            </a:pPr>
            <a:r>
              <a:rPr lang="it-IT" dirty="0" smtClean="0">
                <a:solidFill>
                  <a:schemeClr val="tx1"/>
                </a:solidFill>
              </a:rPr>
              <a:t>A questa analisi manca un tassello importante: cosa ne facciamo del “</a:t>
            </a:r>
            <a:r>
              <a:rPr lang="it-IT" dirty="0" smtClean="0">
                <a:solidFill>
                  <a:srgbClr val="FF0000"/>
                </a:solidFill>
              </a:rPr>
              <a:t>quasi incidente</a:t>
            </a:r>
            <a:r>
              <a:rPr lang="it-IT" dirty="0" smtClean="0">
                <a:solidFill>
                  <a:schemeClr val="tx1"/>
                </a:solidFill>
              </a:rPr>
              <a:t>” e del “</a:t>
            </a:r>
            <a:r>
              <a:rPr lang="it-IT" dirty="0" smtClean="0">
                <a:solidFill>
                  <a:srgbClr val="FF0000"/>
                </a:solidFill>
              </a:rPr>
              <a:t>quasi infortunio</a:t>
            </a:r>
            <a:r>
              <a:rPr lang="it-IT" dirty="0" smtClean="0">
                <a:solidFill>
                  <a:schemeClr val="tx1"/>
                </a:solidFill>
              </a:rPr>
              <a:t>”?</a:t>
            </a:r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endParaRPr lang="it-IT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9253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VALUTAZIONE DEI RISCHI (art. 28 D.Lgs. 81/08)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dirty="0" smtClean="0"/>
              <a:t>I mancati </a:t>
            </a:r>
            <a:r>
              <a:rPr lang="it-IT" dirty="0" smtClean="0"/>
              <a:t>infortuni </a:t>
            </a:r>
            <a:r>
              <a:rPr lang="it-IT" dirty="0" smtClean="0"/>
              <a:t>devono essere considerati indicatori strategici per il miglioramento continuo della sicurezza; la loro gestione consente di individuare situazioni potenzialmente pericolose e di intervenire tempestivamente per prevenire il verificarsi di eventi lesivi.</a:t>
            </a:r>
          </a:p>
          <a:p>
            <a:pPr marL="0" indent="0">
              <a:buNone/>
            </a:pPr>
            <a:endParaRPr lang="it-IT" sz="1000" dirty="0" smtClean="0"/>
          </a:p>
          <a:p>
            <a:pPr marL="0" indent="0">
              <a:buNone/>
            </a:pPr>
            <a:r>
              <a:rPr lang="it-IT" dirty="0" smtClean="0"/>
              <a:t>L’analisi dei mancati infortuni e le conseguenti azioni correttive e preventive individuate devono integrare il Documento di Valutazione dei </a:t>
            </a:r>
            <a:r>
              <a:rPr lang="it-IT" dirty="0" smtClean="0"/>
              <a:t>Rischi.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>
              <a:buNone/>
            </a:pPr>
            <a:endParaRPr lang="it-IT" dirty="0" smtClean="0">
              <a:solidFill>
                <a:srgbClr val="FF0000"/>
              </a:solidFill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Mancato infortunio: esempio 1</a:t>
            </a:r>
            <a:endParaRPr lang="it-IT" dirty="0"/>
          </a:p>
        </p:txBody>
      </p:sp>
      <p:sp>
        <p:nvSpPr>
          <p:cNvPr id="1026" name="AutoShape 2" descr="Anteprima immag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6163" y="1825625"/>
            <a:ext cx="7971787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Mancato infortunio: esempio 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230593" y="1825625"/>
            <a:ext cx="1029429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dirty="0" smtClean="0"/>
              <a:t>Uno scaffale è caduto con </a:t>
            </a:r>
            <a:r>
              <a:rPr lang="it-IT" sz="3200" dirty="0" err="1" smtClean="0"/>
              <a:t>sversamento</a:t>
            </a:r>
            <a:r>
              <a:rPr lang="it-IT" sz="3200" dirty="0" smtClean="0"/>
              <a:t> di aldeide formica:</a:t>
            </a:r>
          </a:p>
          <a:p>
            <a:r>
              <a:rPr lang="it-IT" sz="3200" dirty="0" smtClean="0"/>
              <a:t>Era stato fissato adeguatamente?</a:t>
            </a:r>
          </a:p>
          <a:p>
            <a:r>
              <a:rPr lang="it-IT" sz="3200" dirty="0" smtClean="0"/>
              <a:t>Si era deteriorato il sistema di fissaggio?</a:t>
            </a:r>
          </a:p>
          <a:p>
            <a:pPr marL="0" indent="0"/>
            <a:r>
              <a:rPr lang="it-IT" sz="3200" dirty="0" smtClean="0"/>
              <a:t> Perché </a:t>
            </a:r>
            <a:r>
              <a:rPr lang="it-IT" sz="3200" dirty="0" smtClean="0"/>
              <a:t>i contenitori in plastica contenente l’aldeide formica si sono aperti?</a:t>
            </a:r>
          </a:p>
          <a:p>
            <a:r>
              <a:rPr lang="it-IT" sz="3200" dirty="0" smtClean="0"/>
              <a:t>….</a:t>
            </a:r>
            <a:endParaRPr lang="it-IT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638</Words>
  <Application>Microsoft Office PowerPoint</Application>
  <PresentationFormat>Personalizzato</PresentationFormat>
  <Paragraphs>48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“Near miss e standard internazionali: cosa cambia con il D.L. 159/2025”</vt:lpstr>
      <vt:lpstr>Definizione </vt:lpstr>
      <vt:lpstr>  Esempio: Martello appoggiato in bilico al di sopra dell’altezza dell’uomo. </vt:lpstr>
      <vt:lpstr>Diapositiva 4</vt:lpstr>
      <vt:lpstr>Diapositiva 5</vt:lpstr>
      <vt:lpstr>VALUTAZIONE DEI RISCHI (art. 28 D.Lgs. 81/08)</vt:lpstr>
      <vt:lpstr>VALUTAZIONE DEI RISCHI (art. 28 D.Lgs. 81/08)</vt:lpstr>
      <vt:lpstr>Mancato infortunio: esempio 1</vt:lpstr>
      <vt:lpstr>Mancato infortunio: esempio 1</vt:lpstr>
      <vt:lpstr>Mancato infortunio: esempio 2</vt:lpstr>
      <vt:lpstr>Mancato infortunio: esempio 2</vt:lpstr>
      <vt:lpstr>PIRAMIDE DI HEINRICH - BIRD</vt:lpstr>
      <vt:lpstr>ALCUNE ULTERIORI CONSIDERAZIONI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“Near miss e standard internazionali: cosa cambia con il D.L. 159/2025”</dc:title>
  <dc:creator>Barresi Ivano</dc:creator>
  <cp:lastModifiedBy>D'Elia Vincenzo</cp:lastModifiedBy>
  <cp:revision>42</cp:revision>
  <dcterms:created xsi:type="dcterms:W3CDTF">2024-12-04T07:53:41Z</dcterms:created>
  <dcterms:modified xsi:type="dcterms:W3CDTF">2026-04-07T15:07:01Z</dcterms:modified>
</cp:coreProperties>
</file>